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1" r:id="rId2"/>
    <p:sldId id="307" r:id="rId3"/>
    <p:sldId id="306" r:id="rId4"/>
    <p:sldId id="305" r:id="rId5"/>
    <p:sldId id="299" r:id="rId6"/>
  </p:sldIdLst>
  <p:sldSz cx="9906000" cy="6858000" type="A4"/>
  <p:notesSz cx="10020300" cy="68881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FC1"/>
    <a:srgbClr val="FFE5E5"/>
    <a:srgbClr val="FFC9C9"/>
    <a:srgbClr val="FFFF99"/>
    <a:srgbClr val="275FA3"/>
    <a:srgbClr val="0000CC"/>
    <a:srgbClr val="FF0000"/>
    <a:srgbClr val="00FF00"/>
    <a:srgbClr val="2F72C3"/>
    <a:srgbClr val="3746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416" y="8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ятиугольник 3"/>
          <p:cNvSpPr/>
          <p:nvPr/>
        </p:nvSpPr>
        <p:spPr>
          <a:xfrm rot="5400000">
            <a:off x="4336574" y="-4336576"/>
            <a:ext cx="1232848" cy="9906002"/>
          </a:xfrm>
          <a:prstGeom prst="homePlate">
            <a:avLst>
              <a:gd name="adj" fmla="val 47418"/>
            </a:avLst>
          </a:prstGeom>
          <a:solidFill>
            <a:srgbClr val="FFEF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07094" y="259001"/>
            <a:ext cx="856895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b="1" dirty="0" smtClean="0">
              <a:latin typeface="Arial Black" panose="020B0A04020102020204" pitchFamily="34" charset="0"/>
            </a:endParaRPr>
          </a:p>
          <a:p>
            <a:pPr algn="ctr"/>
            <a:endParaRPr lang="ru-RU" sz="4800" b="1" dirty="0" smtClean="0"/>
          </a:p>
          <a:p>
            <a:pPr algn="ctr"/>
            <a:r>
              <a:rPr lang="ru-RU" sz="4800" b="1" dirty="0" smtClean="0"/>
              <a:t>Мотивация </a:t>
            </a:r>
          </a:p>
          <a:p>
            <a:pPr algn="ctr"/>
            <a:r>
              <a:rPr lang="ru-RU" sz="4800" b="1" dirty="0" smtClean="0"/>
              <a:t>молодых педагогов</a:t>
            </a:r>
          </a:p>
          <a:p>
            <a:pPr algn="ctr"/>
            <a:r>
              <a:rPr lang="ru-RU" sz="4800" b="1" dirty="0" smtClean="0"/>
              <a:t> к вступлению в профсоюз</a:t>
            </a:r>
          </a:p>
          <a:p>
            <a:pPr algn="ctr"/>
            <a:r>
              <a:rPr lang="ru-RU" sz="3200" dirty="0" smtClean="0">
                <a:latin typeface="Arial Narrow" panose="020B0606020202030204" pitchFamily="34" charset="0"/>
              </a:rPr>
              <a:t>(Воткинская районная организация Общероссийского Профсоюза образования.  Удмуртия) </a:t>
            </a:r>
          </a:p>
          <a:p>
            <a:pPr algn="ctr"/>
            <a:endParaRPr lang="ru-RU" sz="3200" b="1" dirty="0">
              <a:latin typeface="Arial Black" panose="020B0A04020102020204" pitchFamily="34" charset="0"/>
            </a:endParaRPr>
          </a:p>
        </p:txBody>
      </p:sp>
      <p:sp>
        <p:nvSpPr>
          <p:cNvPr id="9" name="Пятиугольник 8"/>
          <p:cNvSpPr/>
          <p:nvPr/>
        </p:nvSpPr>
        <p:spPr>
          <a:xfrm rot="16200000">
            <a:off x="4282030" y="1244617"/>
            <a:ext cx="1341941" cy="9906002"/>
          </a:xfrm>
          <a:prstGeom prst="homePlate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68" y="285728"/>
            <a:ext cx="881034" cy="932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155401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ятиугольник 3"/>
          <p:cNvSpPr/>
          <p:nvPr/>
        </p:nvSpPr>
        <p:spPr>
          <a:xfrm rot="5400000">
            <a:off x="4336574" y="-4336576"/>
            <a:ext cx="1232848" cy="9906002"/>
          </a:xfrm>
          <a:prstGeom prst="homePlate">
            <a:avLst>
              <a:gd name="adj" fmla="val 47418"/>
            </a:avLst>
          </a:prstGeom>
          <a:solidFill>
            <a:srgbClr val="FFEF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07094" y="259001"/>
            <a:ext cx="85689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Arial Black" panose="020B0A04020102020204" pitchFamily="34" charset="0"/>
              </a:rPr>
              <a:t>НАМ ЕСТЬ ЧЕМ ГОРДИТЬСЯ!</a:t>
            </a:r>
            <a:endParaRPr lang="ru-RU" sz="3200" b="1" dirty="0">
              <a:latin typeface="Arial Black" panose="020B0A04020102020204" pitchFamily="34" charset="0"/>
            </a:endParaRPr>
          </a:p>
        </p:txBody>
      </p:sp>
      <p:sp>
        <p:nvSpPr>
          <p:cNvPr id="9" name="Пятиугольник 8"/>
          <p:cNvSpPr/>
          <p:nvPr/>
        </p:nvSpPr>
        <p:spPr>
          <a:xfrm rot="16200000">
            <a:off x="4282030" y="1244617"/>
            <a:ext cx="1341941" cy="9906002"/>
          </a:xfrm>
          <a:prstGeom prst="homePlate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07094" y="6165304"/>
            <a:ext cx="8666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Arial Black" panose="020B0A04020102020204" pitchFamily="34" charset="0"/>
              </a:rPr>
              <a:t>НАМ ЕСТЬ К ЧЕМУ СТРЕМИТЬСЯ!</a:t>
            </a:r>
            <a:endParaRPr lang="ru-RU" sz="3200" dirty="0">
              <a:latin typeface="Arial Black" panose="020B0A04020102020204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72480" y="1819350"/>
            <a:ext cx="4256514" cy="1681088"/>
          </a:xfrm>
          <a:prstGeom prst="roundRect">
            <a:avLst/>
          </a:prstGeom>
          <a:solidFill>
            <a:schemeClr val="bg1"/>
          </a:solidFill>
          <a:ln>
            <a:solidFill>
              <a:srgbClr val="275F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dirty="0" smtClean="0"/>
          </a:p>
          <a:p>
            <a:endParaRPr lang="ru-RU" sz="2000" dirty="0" smtClean="0">
              <a:solidFill>
                <a:srgbClr val="FF0000"/>
              </a:solidFill>
            </a:endParaRPr>
          </a:p>
          <a:p>
            <a:pPr algn="ctr"/>
            <a:endParaRPr lang="ru-RU" sz="2000" b="1" dirty="0" smtClean="0">
              <a:solidFill>
                <a:schemeClr val="tx1"/>
              </a:solidFill>
            </a:endParaRPr>
          </a:p>
          <a:p>
            <a:pPr algn="just"/>
            <a:endParaRPr lang="ru-RU" sz="2000" b="1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just"/>
            <a:endParaRPr lang="ru-RU" sz="2000" b="1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just"/>
            <a:endParaRPr lang="ru-RU" sz="2000" b="1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just"/>
            <a:endParaRPr lang="ru-RU" sz="2000" b="1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ru-RU" sz="20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670</a:t>
            </a:r>
            <a:r>
              <a:rPr lang="ru-RU" sz="20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– членов профсоюза</a:t>
            </a:r>
          </a:p>
          <a:p>
            <a:pPr algn="just"/>
            <a:r>
              <a:rPr lang="ru-RU" sz="20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34</a:t>
            </a:r>
            <a:r>
              <a:rPr lang="ru-RU" sz="20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– первичных организаций</a:t>
            </a:r>
          </a:p>
          <a:p>
            <a:pPr algn="just"/>
            <a:r>
              <a:rPr lang="ru-RU" sz="20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69%  </a:t>
            </a:r>
            <a:r>
              <a:rPr lang="ru-RU" sz="20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- профсоюзное членство</a:t>
            </a:r>
          </a:p>
          <a:p>
            <a:pPr algn="just"/>
            <a:r>
              <a:rPr lang="ru-RU" sz="20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76,4 %  </a:t>
            </a:r>
            <a:r>
              <a:rPr lang="ru-RU" sz="20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- профсоюзное членство среди молодежи</a:t>
            </a:r>
          </a:p>
          <a:p>
            <a:pPr algn="just"/>
            <a:endParaRPr lang="ru-RU" sz="2000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just"/>
            <a:endParaRPr lang="ru-RU" sz="2000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just"/>
            <a:endParaRPr lang="ru-RU" sz="2000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just"/>
            <a:endParaRPr lang="ru-RU" sz="2000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endParaRPr lang="ru-RU" sz="2000" dirty="0" smtClean="0">
              <a:solidFill>
                <a:srgbClr val="FF0000"/>
              </a:solidFill>
            </a:endParaRPr>
          </a:p>
          <a:p>
            <a:endParaRPr lang="ru-RU" sz="3200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011854" y="1857364"/>
            <a:ext cx="4621665" cy="1643074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/>
            <a:endParaRPr lang="ru-RU" sz="2000" b="1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marL="342900" indent="-342900"/>
            <a:endParaRPr lang="ru-RU" sz="2000" b="1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marL="342900" indent="-342900"/>
            <a:r>
              <a:rPr lang="ru-RU" sz="20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2020 г </a:t>
            </a:r>
            <a:r>
              <a:rPr lang="ru-RU" sz="20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– создан Совет молодых педагогов</a:t>
            </a:r>
            <a:endParaRPr lang="ru-RU" sz="2000" b="1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marL="342900" indent="-342900"/>
            <a:r>
              <a:rPr lang="ru-RU" sz="20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6 лет </a:t>
            </a:r>
            <a:r>
              <a:rPr lang="ru-RU" sz="20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- Сообществу ВК </a:t>
            </a:r>
            <a:r>
              <a:rPr lang="en-HK" sz="20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https://vk.com/public190864024</a:t>
            </a:r>
            <a:endParaRPr lang="ru-RU" sz="2000" b="1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marL="342900" indent="-342900"/>
            <a:r>
              <a:rPr lang="ru-RU" sz="20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1500</a:t>
            </a:r>
            <a:r>
              <a:rPr lang="ru-RU" sz="20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–подписчиков</a:t>
            </a:r>
          </a:p>
          <a:p>
            <a:pPr marL="342900" indent="-342900"/>
            <a:endParaRPr lang="ru-RU" sz="2000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marL="342900" indent="-342900"/>
            <a:r>
              <a:rPr lang="ru-RU" sz="20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 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72480" y="3643315"/>
            <a:ext cx="4256514" cy="1857387"/>
          </a:xfrm>
          <a:prstGeom prst="roundRect">
            <a:avLst>
              <a:gd name="adj" fmla="val 22027"/>
            </a:avLst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endParaRPr lang="ru-RU" dirty="0" smtClean="0">
              <a:solidFill>
                <a:srgbClr val="FF0000"/>
              </a:solidFill>
            </a:endParaRPr>
          </a:p>
          <a:p>
            <a:pPr marL="342900" indent="-342900"/>
            <a:endParaRPr lang="ru-RU" dirty="0" smtClean="0">
              <a:solidFill>
                <a:srgbClr val="FF0000"/>
              </a:solidFill>
            </a:endParaRPr>
          </a:p>
          <a:p>
            <a:pPr marL="342900" indent="-342900"/>
            <a:endParaRPr lang="ru-RU" dirty="0" smtClean="0">
              <a:solidFill>
                <a:srgbClr val="FF0000"/>
              </a:solidFill>
            </a:endParaRPr>
          </a:p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024438" y="3643315"/>
            <a:ext cx="4643470" cy="1714511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Социальные гарантии для молодых педагогов: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150 000</a:t>
            </a:r>
            <a:r>
              <a:rPr lang="ru-RU" sz="20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– после окончания ВУЗа 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70 000 </a:t>
            </a:r>
            <a:r>
              <a:rPr lang="ru-RU" sz="20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– после окончания </a:t>
            </a:r>
            <a:r>
              <a:rPr lang="ru-RU" sz="2000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СУЗа</a:t>
            </a:r>
            <a:endParaRPr lang="ru-RU" sz="2000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r>
              <a:rPr lang="ru-RU" sz="20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2 500 </a:t>
            </a:r>
            <a:r>
              <a:rPr lang="ru-RU" sz="20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- доплата за съем жилья</a:t>
            </a:r>
            <a:endParaRPr lang="ru-RU" sz="20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9530" y="357166"/>
            <a:ext cx="881034" cy="932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TextBox 15"/>
          <p:cNvSpPr txBox="1"/>
          <p:nvPr/>
        </p:nvSpPr>
        <p:spPr>
          <a:xfrm>
            <a:off x="309530" y="3714752"/>
            <a:ext cx="41434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Профсоюзные гарантии для молодых педагогов</a:t>
            </a:r>
            <a:r>
              <a:rPr lang="ru-RU" sz="2000" dirty="0" smtClean="0"/>
              <a:t>:</a:t>
            </a:r>
          </a:p>
          <a:p>
            <a:r>
              <a:rPr lang="ru-RU" sz="2000" dirty="0" smtClean="0"/>
              <a:t>Правовое сопровождение;</a:t>
            </a:r>
          </a:p>
          <a:p>
            <a:r>
              <a:rPr lang="ru-RU" sz="2000" dirty="0" smtClean="0"/>
              <a:t>Профессиональная психологическая помощь.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155401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ятиугольник 3"/>
          <p:cNvSpPr/>
          <p:nvPr/>
        </p:nvSpPr>
        <p:spPr>
          <a:xfrm rot="5400000">
            <a:off x="4336574" y="-4336576"/>
            <a:ext cx="1232848" cy="9906002"/>
          </a:xfrm>
          <a:prstGeom prst="homePlate">
            <a:avLst>
              <a:gd name="adj" fmla="val 47418"/>
            </a:avLst>
          </a:prstGeom>
          <a:solidFill>
            <a:srgbClr val="FFEF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07094" y="0"/>
            <a:ext cx="85689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Arial Black" panose="020B0A04020102020204" pitchFamily="34" charset="0"/>
              </a:rPr>
              <a:t>Благополучение при вступлении</a:t>
            </a:r>
          </a:p>
          <a:p>
            <a:pPr algn="ctr"/>
            <a:r>
              <a:rPr lang="ru-RU" sz="3200" b="1" dirty="0" smtClean="0">
                <a:latin typeface="Arial Black" panose="020B0A04020102020204" pitchFamily="34" charset="0"/>
              </a:rPr>
              <a:t>в профсоюз молодежи</a:t>
            </a:r>
            <a:endParaRPr lang="ru-RU" sz="3200" b="1" dirty="0">
              <a:latin typeface="Arial Black" panose="020B0A04020102020204" pitchFamily="34" charset="0"/>
            </a:endParaRPr>
          </a:p>
        </p:txBody>
      </p:sp>
      <p:sp>
        <p:nvSpPr>
          <p:cNvPr id="9" name="Пятиугольник 8"/>
          <p:cNvSpPr/>
          <p:nvPr/>
        </p:nvSpPr>
        <p:spPr>
          <a:xfrm rot="16200000">
            <a:off x="4282030" y="1244617"/>
            <a:ext cx="1341941" cy="9906002"/>
          </a:xfrm>
          <a:prstGeom prst="homePlate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07094" y="6165304"/>
            <a:ext cx="8666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Arial Black" panose="020B0A04020102020204" pitchFamily="34" charset="0"/>
              </a:rPr>
              <a:t>!</a:t>
            </a:r>
            <a:endParaRPr lang="ru-RU" sz="3200" dirty="0">
              <a:latin typeface="Arial Black" panose="020B0A04020102020204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38092" y="1857364"/>
            <a:ext cx="4256514" cy="1681088"/>
          </a:xfrm>
          <a:prstGeom prst="roundRect">
            <a:avLst/>
          </a:prstGeom>
          <a:solidFill>
            <a:schemeClr val="bg1"/>
          </a:solidFill>
          <a:ln>
            <a:solidFill>
              <a:srgbClr val="275F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dirty="0" smtClean="0">
              <a:solidFill>
                <a:schemeClr val="tx1"/>
              </a:solidFill>
            </a:endParaRPr>
          </a:p>
          <a:p>
            <a:endParaRPr lang="ru-RU" sz="2000" dirty="0" smtClean="0">
              <a:solidFill>
                <a:schemeClr val="tx1"/>
              </a:solidFill>
            </a:endParaRPr>
          </a:p>
          <a:p>
            <a:r>
              <a:rPr lang="ru-RU" sz="2000" b="1" dirty="0" smtClean="0">
                <a:solidFill>
                  <a:schemeClr val="tx1"/>
                </a:solidFill>
              </a:rPr>
              <a:t>Профсоюз: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Новые идеи;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Активные ЧП;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Взносы;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Обязательства.</a:t>
            </a:r>
          </a:p>
          <a:p>
            <a:endParaRPr lang="ru-RU" sz="2000" b="1" dirty="0" smtClean="0">
              <a:solidFill>
                <a:schemeClr val="tx1"/>
              </a:solidFill>
            </a:endParaRPr>
          </a:p>
          <a:p>
            <a:endParaRPr 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011854" y="1857364"/>
            <a:ext cx="4621665" cy="1643074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Социальный партнер:</a:t>
            </a:r>
          </a:p>
          <a:p>
            <a:r>
              <a:rPr lang="ru-RU" sz="2000" dirty="0" smtClean="0"/>
              <a:t>Молодые педагоги  закрепляются в ОУ</a:t>
            </a:r>
          </a:p>
          <a:p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72480" y="3643315"/>
            <a:ext cx="8966800" cy="1857387"/>
          </a:xfrm>
          <a:prstGeom prst="roundRect">
            <a:avLst>
              <a:gd name="adj" fmla="val 22027"/>
            </a:avLst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b="1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dk1"/>
              </a:solidFill>
            </a:endParaRPr>
          </a:p>
          <a:p>
            <a:endParaRPr lang="ru-RU" dirty="0" smtClean="0">
              <a:solidFill>
                <a:schemeClr val="dk1"/>
              </a:solidFill>
            </a:endParaRPr>
          </a:p>
          <a:p>
            <a:endParaRPr lang="ru-RU" b="1" dirty="0" smtClean="0">
              <a:solidFill>
                <a:schemeClr val="tx1"/>
              </a:solidFill>
            </a:endParaRPr>
          </a:p>
          <a:p>
            <a:endParaRPr lang="ru-RU" b="1" dirty="0" smtClean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Молодой педагог :</a:t>
            </a:r>
          </a:p>
          <a:p>
            <a:r>
              <a:rPr lang="ru-RU" dirty="0" smtClean="0">
                <a:solidFill>
                  <a:schemeClr val="dk1"/>
                </a:solidFill>
              </a:rPr>
              <a:t>Общение с ровесниками, состоявшимися педагогами из других населенных пунктов;</a:t>
            </a:r>
          </a:p>
          <a:p>
            <a:r>
              <a:rPr lang="ru-RU" dirty="0" smtClean="0">
                <a:solidFill>
                  <a:schemeClr val="dk1"/>
                </a:solidFill>
              </a:rPr>
              <a:t>Включение в рабочий процесс;</a:t>
            </a:r>
          </a:p>
          <a:p>
            <a:r>
              <a:rPr lang="ru-RU" dirty="0" smtClean="0">
                <a:solidFill>
                  <a:schemeClr val="dk1"/>
                </a:solidFill>
              </a:rPr>
              <a:t>Улучшение психологического состояния( Уверенность в себе);</a:t>
            </a:r>
          </a:p>
          <a:p>
            <a:r>
              <a:rPr lang="ru-RU" dirty="0" smtClean="0">
                <a:solidFill>
                  <a:schemeClr val="dk1"/>
                </a:solidFill>
              </a:rPr>
              <a:t>Ощущение принадлежности к коллективу.    </a:t>
            </a:r>
            <a:endParaRPr lang="ru-RU" dirty="0" smtClean="0"/>
          </a:p>
          <a:p>
            <a:endParaRPr lang="ru-RU" dirty="0" smtClean="0">
              <a:solidFill>
                <a:schemeClr val="dk1"/>
              </a:solidFill>
            </a:endParaRPr>
          </a:p>
          <a:p>
            <a:endParaRPr lang="ru-RU" dirty="0" smtClean="0"/>
          </a:p>
          <a:p>
            <a:endParaRPr lang="ru-RU" dirty="0" smtClean="0">
              <a:solidFill>
                <a:schemeClr val="dk1"/>
              </a:solidFill>
            </a:endParaRPr>
          </a:p>
          <a:p>
            <a:endParaRPr lang="ru-RU" dirty="0" smtClean="0"/>
          </a:p>
          <a:p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8604"/>
            <a:ext cx="881034" cy="932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155401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ятиугольник 3"/>
          <p:cNvSpPr/>
          <p:nvPr/>
        </p:nvSpPr>
        <p:spPr>
          <a:xfrm rot="5400000">
            <a:off x="4336574" y="-4336576"/>
            <a:ext cx="1232848" cy="9906002"/>
          </a:xfrm>
          <a:prstGeom prst="homePlate">
            <a:avLst>
              <a:gd name="adj" fmla="val 47418"/>
            </a:avLst>
          </a:prstGeom>
          <a:solidFill>
            <a:srgbClr val="FFEF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07094" y="259001"/>
            <a:ext cx="85689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Arial Black" panose="020B0A04020102020204" pitchFamily="34" charset="0"/>
              </a:rPr>
              <a:t>ПУТЬ К УСПЕХУ!</a:t>
            </a:r>
            <a:endParaRPr lang="ru-RU" sz="3200" b="1" dirty="0">
              <a:latin typeface="Arial Black" panose="020B0A04020102020204" pitchFamily="34" charset="0"/>
            </a:endParaRPr>
          </a:p>
        </p:txBody>
      </p:sp>
      <p:sp>
        <p:nvSpPr>
          <p:cNvPr id="9" name="Пятиугольник 8"/>
          <p:cNvSpPr/>
          <p:nvPr/>
        </p:nvSpPr>
        <p:spPr>
          <a:xfrm rot="16200000">
            <a:off x="4282030" y="1244617"/>
            <a:ext cx="1341941" cy="9906002"/>
          </a:xfrm>
          <a:prstGeom prst="homePlate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07094" y="6165304"/>
            <a:ext cx="8666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Arial Black" panose="020B0A04020102020204" pitchFamily="34" charset="0"/>
              </a:rPr>
              <a:t>НАМ ЕСТЬ К ЧЕМУ СТРЕМИТЬСЯ!</a:t>
            </a:r>
            <a:endParaRPr lang="ru-RU" sz="3200" dirty="0">
              <a:latin typeface="Arial Black" panose="020B0A04020102020204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72480" y="1819350"/>
            <a:ext cx="4256514" cy="1681088"/>
          </a:xfrm>
          <a:prstGeom prst="roundRect">
            <a:avLst/>
          </a:prstGeom>
          <a:solidFill>
            <a:schemeClr val="bg1"/>
          </a:solidFill>
          <a:ln>
            <a:solidFill>
              <a:srgbClr val="275F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dirty="0" smtClean="0"/>
          </a:p>
          <a:p>
            <a:pPr algn="just"/>
            <a:r>
              <a:rPr lang="ru-RU" sz="20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Наставник (не формальный) из числа СОСТОЯВШИХСЯ молодых членов профсоюза</a:t>
            </a:r>
            <a:endParaRPr lang="ru-RU" sz="2000" dirty="0" smtClean="0">
              <a:solidFill>
                <a:srgbClr val="FF0000"/>
              </a:solidFill>
            </a:endParaRPr>
          </a:p>
          <a:p>
            <a:endParaRPr lang="ru-RU" sz="3200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953000" y="1857364"/>
            <a:ext cx="4621665" cy="1643074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/>
            <a:r>
              <a:rPr lang="ru-RU" sz="20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Личное знакомство  каждого МП </a:t>
            </a:r>
          </a:p>
          <a:p>
            <a:pPr marL="342900" indent="-342900"/>
            <a:r>
              <a:rPr lang="ru-RU" sz="20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с начальником управления образования (беседа за чашкой чая)</a:t>
            </a:r>
          </a:p>
          <a:p>
            <a:pPr marL="342900" indent="-342900"/>
            <a:r>
              <a:rPr lang="ru-RU" sz="20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 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309794" y="3714752"/>
            <a:ext cx="4643470" cy="1714511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881034" cy="932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0"/>
            <a:ext cx="9453594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Соблюдение принципа работы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Молодые    молодым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401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ятиугольник 3"/>
          <p:cNvSpPr/>
          <p:nvPr/>
        </p:nvSpPr>
        <p:spPr>
          <a:xfrm rot="5400000">
            <a:off x="4298505" y="-4282614"/>
            <a:ext cx="1340768" cy="9906002"/>
          </a:xfrm>
          <a:prstGeom prst="homePlate">
            <a:avLst>
              <a:gd name="adj" fmla="val 6158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9752" y="1435007"/>
            <a:ext cx="864096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400" b="1" dirty="0" smtClean="0">
              <a:solidFill>
                <a:schemeClr val="tx2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algn="ctr"/>
            <a:endParaRPr lang="ru-RU" sz="4400" dirty="0" smtClean="0">
              <a:solidFill>
                <a:schemeClr val="tx2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algn="ctr"/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Arial Narrow" panose="020B0606020202030204" pitchFamily="34" charset="0"/>
              </a:rPr>
              <a:t/>
            </a:r>
            <a:b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Arial Narrow" panose="020B0606020202030204" pitchFamily="34" charset="0"/>
              </a:rPr>
            </a:br>
            <a:endParaRPr lang="ru-RU" sz="4400" dirty="0">
              <a:solidFill>
                <a:schemeClr val="tx2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92760" y="418380"/>
            <a:ext cx="42949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Arial Black" panose="020B0A04020102020204" pitchFamily="34" charset="0"/>
              </a:rPr>
              <a:t>ВМЕСТЕ!</a:t>
            </a:r>
            <a:endParaRPr lang="ru-RU" sz="3200" b="1" dirty="0">
              <a:latin typeface="Arial Black" panose="020B0A040201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38356" y="1928802"/>
            <a:ext cx="453390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182133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2018</TotalTime>
  <Words>212</Words>
  <Application>Microsoft Office PowerPoint</Application>
  <PresentationFormat>Лист A4 (210x297 мм)</PresentationFormat>
  <Paragraphs>98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Arial Black</vt:lpstr>
      <vt:lpstr>Arial Narrow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 Грахова</dc:creator>
  <cp:lastModifiedBy>User</cp:lastModifiedBy>
  <cp:revision>35</cp:revision>
  <dcterms:created xsi:type="dcterms:W3CDTF">2024-02-26T10:59:48Z</dcterms:created>
  <dcterms:modified xsi:type="dcterms:W3CDTF">2026-02-16T10:29:27Z</dcterms:modified>
</cp:coreProperties>
</file>